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56" r:id="rId3"/>
    <p:sldId id="257" r:id="rId4"/>
    <p:sldId id="261" r:id="rId5"/>
    <p:sldId id="265" r:id="rId6"/>
    <p:sldId id="258" r:id="rId7"/>
    <p:sldId id="260" r:id="rId8"/>
    <p:sldId id="262" r:id="rId9"/>
    <p:sldId id="266"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Black" panose="020F0502020204030203" pitchFamily="34" charset="0"/>
      <p:bold r:id="rId17"/>
      <p:boldItalic r:id="rId18"/>
    </p:embeddedFont>
    <p:embeddedFont>
      <p:font typeface="Trebuchet MS" panose="020B0603020202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j0jjnZUJgZZNAmdkKImj+uBhf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31523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726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176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890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47553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343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593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225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00267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8"/>
        <p:cNvGrpSpPr/>
        <p:nvPr/>
      </p:nvGrpSpPr>
      <p:grpSpPr>
        <a:xfrm>
          <a:off x="0" y="0"/>
          <a:ext cx="0" cy="0"/>
          <a:chOff x="0" y="0"/>
          <a:chExt cx="0" cy="0"/>
        </a:xfrm>
      </p:grpSpPr>
      <p:sp>
        <p:nvSpPr>
          <p:cNvPr id="59" name="Google Shape;59;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60" name="Google Shape;60;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61" name="Google Shape;61;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2" name="Google Shape;62;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3" name="Google Shape;63;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4" name="Google Shape;64;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5" name="Google Shape;65;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6" name="Google Shape;66;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7" name="Google Shape;67;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8" name="Google Shape;68;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9" name="Google Shape;69;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70" name="Google Shape;70;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3" name="Google Shape;73;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4" name="Google Shape;74;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5" name="Google Shape;75;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6" name="Google Shape;76;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7" name="Google Shape;77;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8"/>
        <p:cNvGrpSpPr/>
        <p:nvPr/>
      </p:nvGrpSpPr>
      <p:grpSpPr>
        <a:xfrm>
          <a:off x="0" y="0"/>
          <a:ext cx="0" cy="0"/>
          <a:chOff x="0" y="0"/>
          <a:chExt cx="0" cy="0"/>
        </a:xfrm>
      </p:grpSpPr>
      <p:sp>
        <p:nvSpPr>
          <p:cNvPr id="79" name="Google Shape;79;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80" name="Google Shape;80;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81" name="Google Shape;81;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2" name="Google Shape;82;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3" name="Google Shape;83;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4" name="Google Shape;84;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5"/>
        <p:cNvGrpSpPr/>
        <p:nvPr/>
      </p:nvGrpSpPr>
      <p:grpSpPr>
        <a:xfrm>
          <a:off x="0" y="0"/>
          <a:ext cx="0" cy="0"/>
          <a:chOff x="0" y="0"/>
          <a:chExt cx="0" cy="0"/>
        </a:xfrm>
      </p:grpSpPr>
      <p:sp>
        <p:nvSpPr>
          <p:cNvPr id="86" name="Google Shape;86;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7" name="Google Shape;87;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8" name="Google Shape;88;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9" name="Google Shape;89;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90"/>
        <p:cNvGrpSpPr/>
        <p:nvPr/>
      </p:nvGrpSpPr>
      <p:grpSpPr>
        <a:xfrm>
          <a:off x="0" y="0"/>
          <a:ext cx="0" cy="0"/>
          <a:chOff x="0" y="0"/>
          <a:chExt cx="0" cy="0"/>
        </a:xfrm>
      </p:grpSpPr>
      <p:sp>
        <p:nvSpPr>
          <p:cNvPr id="91" name="Google Shape;91;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2" name="Google Shape;92;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3" name="Google Shape;93;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4" name="Google Shape;94;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5" name="Google Shape;95;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8" name="Google Shape;98;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9" name="Google Shape;99;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0" name="Google Shape;100;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1" name="Google Shape;101;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4" name="Google Shape;104;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5"/>
        <p:cNvGrpSpPr/>
        <p:nvPr/>
      </p:nvGrpSpPr>
      <p:grpSpPr>
        <a:xfrm>
          <a:off x="0" y="0"/>
          <a:ext cx="0" cy="0"/>
          <a:chOff x="0" y="0"/>
          <a:chExt cx="0" cy="0"/>
        </a:xfrm>
      </p:grpSpPr>
      <p:sp>
        <p:nvSpPr>
          <p:cNvPr id="106" name="Google Shape;106;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8" name="Google Shape;108;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9" name="Google Shape;109;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0" name="Google Shape;110;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1" name="Google Shape;111;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2"/>
        <p:cNvGrpSpPr/>
        <p:nvPr/>
      </p:nvGrpSpPr>
      <p:grpSpPr>
        <a:xfrm>
          <a:off x="0" y="0"/>
          <a:ext cx="0" cy="0"/>
          <a:chOff x="0" y="0"/>
          <a:chExt cx="0" cy="0"/>
        </a:xfrm>
      </p:grpSpPr>
      <p:sp>
        <p:nvSpPr>
          <p:cNvPr id="113" name="Google Shape;113;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5" name="Google Shape;115;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6" name="Google Shape;116;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7" name="Google Shape;117;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8" name="Google Shape;118;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9"/>
        <p:cNvGrpSpPr/>
        <p:nvPr/>
      </p:nvGrpSpPr>
      <p:grpSpPr>
        <a:xfrm>
          <a:off x="0" y="0"/>
          <a:ext cx="0" cy="0"/>
          <a:chOff x="0" y="0"/>
          <a:chExt cx="0" cy="0"/>
        </a:xfrm>
      </p:grpSpPr>
      <p:sp>
        <p:nvSpPr>
          <p:cNvPr id="120" name="Google Shape;120;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2" name="Google Shape;122;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3" name="Google Shape;123;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4" name="Google Shape;124;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5" name="Google Shape;125;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3"/>
        <p:cNvGrpSpPr/>
        <p:nvPr/>
      </p:nvGrpSpPr>
      <p:grpSpPr>
        <a:xfrm>
          <a:off x="0" y="0"/>
          <a:ext cx="0" cy="0"/>
          <a:chOff x="0" y="0"/>
          <a:chExt cx="0" cy="0"/>
        </a:xfrm>
      </p:grpSpPr>
      <p:sp>
        <p:nvSpPr>
          <p:cNvPr id="14" name="Google Shape;14;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6"/>
        <p:cNvGrpSpPr/>
        <p:nvPr/>
      </p:nvGrpSpPr>
      <p:grpSpPr>
        <a:xfrm>
          <a:off x="0" y="0"/>
          <a:ext cx="0" cy="0"/>
          <a:chOff x="0" y="0"/>
          <a:chExt cx="0" cy="0"/>
        </a:xfrm>
      </p:grpSpPr>
      <p:sp>
        <p:nvSpPr>
          <p:cNvPr id="127" name="Google Shape;127;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9" name="Google Shape;129;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0" name="Google Shape;130;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1" name="Google Shape;131;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2" name="Google Shape;132;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3"/>
        <p:cNvGrpSpPr/>
        <p:nvPr/>
      </p:nvGrpSpPr>
      <p:grpSpPr>
        <a:xfrm>
          <a:off x="0" y="0"/>
          <a:ext cx="0" cy="0"/>
          <a:chOff x="0" y="0"/>
          <a:chExt cx="0" cy="0"/>
        </a:xfrm>
      </p:grpSpPr>
      <p:pic>
        <p:nvPicPr>
          <p:cNvPr id="134" name="Google Shape;134;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5" name="Google Shape;135;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6" name="Google Shape;136;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7" name="Google Shape;137;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9" name="Google Shape;139;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40"/>
        <p:cNvGrpSpPr/>
        <p:nvPr/>
      </p:nvGrpSpPr>
      <p:grpSpPr>
        <a:xfrm>
          <a:off x="0" y="0"/>
          <a:ext cx="0" cy="0"/>
          <a:chOff x="0" y="0"/>
          <a:chExt cx="0" cy="0"/>
        </a:xfrm>
      </p:grpSpPr>
      <p:pic>
        <p:nvPicPr>
          <p:cNvPr id="141" name="Google Shape;141;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2" name="Google Shape;142;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3" name="Google Shape;143;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4" name="Google Shape;144;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6" name="Google Shape;146;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7"/>
        <p:cNvGrpSpPr/>
        <p:nvPr/>
      </p:nvGrpSpPr>
      <p:grpSpPr>
        <a:xfrm>
          <a:off x="0" y="0"/>
          <a:ext cx="0" cy="0"/>
          <a:chOff x="0" y="0"/>
          <a:chExt cx="0" cy="0"/>
        </a:xfrm>
      </p:grpSpPr>
      <p:sp>
        <p:nvSpPr>
          <p:cNvPr id="148" name="Google Shape;148;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0" name="Google Shape;150;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1" name="Google Shape;15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2" name="Google Shape;152;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3" name="Google Shape;153;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6" name="Google Shape;156;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7" name="Google Shape;157;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8" name="Google Shape;158;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9"/>
        <p:cNvGrpSpPr/>
        <p:nvPr/>
      </p:nvGrpSpPr>
      <p:grpSpPr>
        <a:xfrm>
          <a:off x="0" y="0"/>
          <a:ext cx="0" cy="0"/>
          <a:chOff x="0" y="0"/>
          <a:chExt cx="0" cy="0"/>
        </a:xfrm>
      </p:grpSpPr>
      <p:sp>
        <p:nvSpPr>
          <p:cNvPr id="160" name="Google Shape;160;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7" name="Google Shape;17;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9" name="Google Shape;19;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2"/>
        <p:cNvGrpSpPr/>
        <p:nvPr/>
      </p:nvGrpSpPr>
      <p:grpSpPr>
        <a:xfrm>
          <a:off x="0" y="0"/>
          <a:ext cx="0" cy="0"/>
          <a:chOff x="0" y="0"/>
          <a:chExt cx="0" cy="0"/>
        </a:xfrm>
      </p:grpSpPr>
      <p:pic>
        <p:nvPicPr>
          <p:cNvPr id="23" name="Google Shape;23;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4"/>
        <p:cNvGrpSpPr/>
        <p:nvPr/>
      </p:nvGrpSpPr>
      <p:grpSpPr>
        <a:xfrm>
          <a:off x="0" y="0"/>
          <a:ext cx="0" cy="0"/>
          <a:chOff x="0" y="0"/>
          <a:chExt cx="0" cy="0"/>
        </a:xfrm>
      </p:grpSpPr>
      <p:pic>
        <p:nvPicPr>
          <p:cNvPr id="25" name="Google Shape;25;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 name="Google Shape;26;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7" name="Google Shape;27;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 name="Google Shape;28;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9" name="Google Shape;29;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0" name="Google Shape;30;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31"/>
        <p:cNvGrpSpPr/>
        <p:nvPr/>
      </p:nvGrpSpPr>
      <p:grpSpPr>
        <a:xfrm>
          <a:off x="0" y="0"/>
          <a:ext cx="0" cy="0"/>
          <a:chOff x="0" y="0"/>
          <a:chExt cx="0" cy="0"/>
        </a:xfrm>
      </p:grpSpPr>
      <p:pic>
        <p:nvPicPr>
          <p:cNvPr id="32" name="Google Shape;32;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3" name="Google Shape;33;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4" name="Google Shape;34;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5" name="Google Shape;35;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6" name="Google Shape;36;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7" name="Google Shape;37;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0" name="Google Shape;40;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1" name="Google Shape;41;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2" name="Google Shape;42;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3" name="Google Shape;43;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4" name="Google Shape;44;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5" name="Google Shape;45;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6" name="Google Shape;46;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9" name="Google Shape;49;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50" name="Google Shape;50;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1" name="Google Shape;51;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2" name="Google Shape;52;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3" name="Google Shape;53;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4" name="Google Shape;54;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6" name="Google Shape;56;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7" name="Google Shape;57;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dirty="0">
                <a:solidFill>
                  <a:schemeClr val="lt1"/>
                </a:solidFill>
                <a:latin typeface="Trebuchet MS"/>
                <a:ea typeface="Trebuchet MS"/>
                <a:cs typeface="Trebuchet MS"/>
                <a:sym typeface="Trebuchet MS"/>
              </a:rPr>
              <a:t>Bank of Baroda Hackathon - 2022                       </a:t>
            </a:r>
            <a:endParaRPr sz="2900" u="sng" dirty="0">
              <a:solidFill>
                <a:schemeClr val="lt1"/>
              </a:solidFill>
              <a:latin typeface="Trebuchet MS"/>
              <a:ea typeface="Trebuchet MS"/>
              <a:cs typeface="Trebuchet MS"/>
              <a:sym typeface="Trebuchet MS"/>
            </a:endParaRPr>
          </a:p>
        </p:txBody>
      </p:sp>
      <p:sp>
        <p:nvSpPr>
          <p:cNvPr id="339" name="Google Shape;339;p1"/>
          <p:cNvSpPr txBox="1"/>
          <p:nvPr/>
        </p:nvSpPr>
        <p:spPr>
          <a:xfrm>
            <a:off x="0" y="2161275"/>
            <a:ext cx="61923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 sz="2900" b="1" i="0" u="none" strike="noStrike" cap="none">
                <a:solidFill>
                  <a:schemeClr val="lt1"/>
                </a:solidFill>
                <a:latin typeface="Trebuchet MS"/>
                <a:ea typeface="Trebuchet MS"/>
                <a:cs typeface="Trebuchet MS"/>
                <a:sym typeface="Trebuchet MS"/>
              </a:rPr>
              <a:t>Your Team Name : LC You</a:t>
            </a:r>
            <a:endParaRPr sz="2900" b="1" i="0" u="none" strike="noStrike" cap="none">
              <a:solidFill>
                <a:schemeClr val="lt1"/>
              </a:solidFill>
              <a:latin typeface="Trebuchet MS"/>
              <a:ea typeface="Trebuchet MS"/>
              <a:cs typeface="Trebuchet MS"/>
              <a:sym typeface="Trebuchet MS"/>
            </a:endParaRPr>
          </a:p>
        </p:txBody>
      </p:sp>
      <p:sp>
        <p:nvSpPr>
          <p:cNvPr id="340" name="Google Shape;340;p1"/>
          <p:cNvSpPr txBox="1"/>
          <p:nvPr/>
        </p:nvSpPr>
        <p:spPr>
          <a:xfrm>
            <a:off x="158561" y="2992499"/>
            <a:ext cx="4777769" cy="631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 sz="1700" b="0" i="0" u="none" strike="noStrike" cap="none">
                <a:solidFill>
                  <a:schemeClr val="lt1"/>
                </a:solidFill>
                <a:latin typeface="Trebuchet MS"/>
                <a:ea typeface="Trebuchet MS"/>
                <a:cs typeface="Trebuchet MS"/>
                <a:sym typeface="Trebuchet MS"/>
              </a:rPr>
              <a:t>Your team bio : To Make Aspiring Technologies</a:t>
            </a:r>
            <a:endParaRPr sz="1700" b="0" i="0" u="none" strike="noStrike" cap="none">
              <a:solidFill>
                <a:schemeClr val="lt1"/>
              </a:solidFill>
              <a:latin typeface="Trebuchet MS"/>
              <a:ea typeface="Trebuchet MS"/>
              <a:cs typeface="Trebuchet MS"/>
              <a:sym typeface="Trebuchet MS"/>
            </a:endParaRPr>
          </a:p>
          <a:p>
            <a:pPr marL="0" marR="0" lvl="0" indent="0" algn="l" rtl="0">
              <a:lnSpc>
                <a:spcPct val="150000"/>
              </a:lnSpc>
              <a:spcBef>
                <a:spcPts val="1600"/>
              </a:spcBef>
              <a:spcAft>
                <a:spcPts val="1600"/>
              </a:spcAft>
              <a:buClr>
                <a:srgbClr val="000000"/>
              </a:buClr>
              <a:buSzPts val="1300"/>
              <a:buFont typeface="Arial"/>
              <a:buNone/>
            </a:pPr>
            <a:r>
              <a:rPr lang="en" sz="1200" b="0" i="0" u="none" strike="noStrike" cap="none">
                <a:solidFill>
                  <a:schemeClr val="lt1"/>
                </a:solidFill>
                <a:latin typeface="Trebuchet MS"/>
                <a:ea typeface="Trebuchet MS"/>
                <a:cs typeface="Trebuchet MS"/>
                <a:sym typeface="Trebuchet MS"/>
              </a:rPr>
              <a:t>Date : 14/09/2022</a:t>
            </a:r>
            <a:endParaRPr sz="1200" b="0" i="0" u="none" strike="noStrike" cap="none">
              <a:solidFill>
                <a:schemeClr val="lt1"/>
              </a:solidFill>
              <a:latin typeface="Trebuchet MS"/>
              <a:ea typeface="Trebuchet MS"/>
              <a:cs typeface="Trebuchet MS"/>
              <a:sym typeface="Trebuchet MS"/>
            </a:endParaRPr>
          </a:p>
        </p:txBody>
      </p:sp>
      <p:pic>
        <p:nvPicPr>
          <p:cNvPr id="341" name="Google Shape;341;p1"/>
          <p:cNvPicPr preferRelativeResize="0"/>
          <p:nvPr/>
        </p:nvPicPr>
        <p:blipFill rotWithShape="1">
          <a:blip r:embed="rId4">
            <a:alphaModFix/>
          </a:blip>
          <a:src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00"/>
              <a:buFont typeface="Arial"/>
              <a:buNone/>
            </a:pPr>
            <a:r>
              <a:rPr lang="en" sz="1400" b="0" i="0" u="none" strike="noStrike" cap="none">
                <a:solidFill>
                  <a:schemeClr val="dk1"/>
                </a:solidFill>
                <a:latin typeface="Lato"/>
                <a:ea typeface="Lato"/>
                <a:cs typeface="Lato"/>
                <a:sym typeface="Lato"/>
              </a:rPr>
              <a:t>Technology Partner</a:t>
            </a:r>
            <a:endParaRPr sz="10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Problem Statement Case 6	-	Alternate Authentication</a:t>
            </a:r>
            <a:br>
              <a:rPr lang="en" sz="2000" dirty="0"/>
            </a:br>
            <a:endParaRPr sz="2000" dirty="0"/>
          </a:p>
        </p:txBody>
      </p:sp>
      <p:sp>
        <p:nvSpPr>
          <p:cNvPr id="348" name="Google Shape;348;p2"/>
          <p:cNvSpPr txBox="1"/>
          <p:nvPr/>
        </p:nvSpPr>
        <p:spPr>
          <a:xfrm>
            <a:off x="515325" y="936425"/>
            <a:ext cx="8238600" cy="3414300"/>
          </a:xfrm>
          <a:prstGeom prst="rect">
            <a:avLst/>
          </a:prstGeom>
          <a:noFill/>
          <a:ln>
            <a:noFill/>
          </a:ln>
        </p:spPr>
        <p:txBody>
          <a:bodyPr spcFirstLastPara="1" wrap="square" lIns="91425" tIns="91425" rIns="91425" bIns="91425" anchor="t" anchorCtr="0">
            <a:noAutofit/>
          </a:bodyPr>
          <a:lstStyle/>
          <a:p>
            <a:r>
              <a:rPr lang="en-US" sz="2800" dirty="0"/>
              <a:t>Description of what our Team has tried to build :</a:t>
            </a:r>
          </a:p>
          <a:p>
            <a:endParaRPr lang="en-US" sz="2000" dirty="0"/>
          </a:p>
          <a:p>
            <a:r>
              <a:rPr lang="en-US" sz="2400" dirty="0">
                <a:latin typeface="Lato"/>
                <a:ea typeface="Lato"/>
                <a:cs typeface="Lato"/>
                <a:sym typeface="Lato"/>
              </a:rPr>
              <a:t>We considered making the login processes and security questions asked on online websites </a:t>
            </a:r>
            <a:r>
              <a:rPr lang="en-US" sz="2400" b="1" dirty="0">
                <a:solidFill>
                  <a:schemeClr val="tx1"/>
                </a:solidFill>
                <a:latin typeface="Lato"/>
                <a:ea typeface="Lato"/>
                <a:cs typeface="Lato"/>
                <a:sym typeface="Lato"/>
              </a:rPr>
              <a:t>more entertaining and engaging using image selection. </a:t>
            </a:r>
            <a:r>
              <a:rPr lang="en-US" sz="2400" dirty="0">
                <a:solidFill>
                  <a:schemeClr val="tx1"/>
                </a:solidFill>
                <a:latin typeface="Lato"/>
                <a:ea typeface="Lato"/>
                <a:cs typeface="Lato"/>
                <a:sym typeface="Lato"/>
              </a:rPr>
              <a:t>We</a:t>
            </a:r>
            <a:r>
              <a:rPr lang="en-US" sz="2400" b="1" dirty="0">
                <a:solidFill>
                  <a:schemeClr val="tx1"/>
                </a:solidFill>
                <a:latin typeface="Lato"/>
                <a:ea typeface="Lato"/>
                <a:cs typeface="Lato"/>
                <a:sym typeface="Lato"/>
              </a:rPr>
              <a:t> </a:t>
            </a:r>
            <a:r>
              <a:rPr lang="en-US" sz="2400" dirty="0">
                <a:solidFill>
                  <a:schemeClr val="dk1"/>
                </a:solidFill>
              </a:rPr>
              <a:t>Ask the user to Select the Interface related to the field of interest with some objects available in the interface. The user can set the password in their favorable sequence.</a:t>
            </a:r>
            <a:endParaRPr lang="en-US" sz="3200" dirty="0"/>
          </a:p>
          <a:p>
            <a:pPr lvl="0"/>
            <a:endParaRPr lang="en-US" sz="2400" dirty="0"/>
          </a:p>
          <a:p>
            <a:pPr marL="0" marR="0" lvl="0" indent="0" algn="l" rtl="0">
              <a:lnSpc>
                <a:spcPct val="115000"/>
              </a:lnSpc>
              <a:spcBef>
                <a:spcPts val="0"/>
              </a:spcBef>
              <a:spcAft>
                <a:spcPts val="0"/>
              </a:spcAft>
              <a:buClr>
                <a:srgbClr val="000000"/>
              </a:buClr>
              <a:buSzPts val="1400"/>
              <a:buFont typeface="Arial"/>
              <a:buNone/>
            </a:pPr>
            <a:endParaRPr sz="1600" b="0" i="0" u="none" strike="noStrike" cap="none" dirty="0">
              <a:solidFill>
                <a:srgbClr val="222222"/>
              </a:solidFill>
              <a:highlight>
                <a:srgbClr val="FFFFFF"/>
              </a:highlight>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idx="4294967295"/>
          </p:nvPr>
        </p:nvSpPr>
        <p:spPr>
          <a:xfrm>
            <a:off x="207716" y="79436"/>
            <a:ext cx="8278800" cy="57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Registration Flowchart</a:t>
            </a:r>
            <a:endParaRPr sz="2000" dirty="0"/>
          </a:p>
        </p:txBody>
      </p:sp>
      <p:grpSp>
        <p:nvGrpSpPr>
          <p:cNvPr id="3" name="Group 2"/>
          <p:cNvGrpSpPr/>
          <p:nvPr/>
        </p:nvGrpSpPr>
        <p:grpSpPr>
          <a:xfrm>
            <a:off x="2719544" y="603746"/>
            <a:ext cx="3566535" cy="4397746"/>
            <a:chOff x="2526583" y="603745"/>
            <a:chExt cx="3293568" cy="4539755"/>
          </a:xfrm>
        </p:grpSpPr>
        <p:sp>
          <p:nvSpPr>
            <p:cNvPr id="372" name="Google Shape;372;p6"/>
            <p:cNvSpPr/>
            <p:nvPr/>
          </p:nvSpPr>
          <p:spPr>
            <a:xfrm>
              <a:off x="2562150" y="603745"/>
              <a:ext cx="3223200" cy="578400"/>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000" dirty="0">
                  <a:solidFill>
                    <a:schemeClr val="dk1"/>
                  </a:solidFill>
                </a:rPr>
                <a:t>Obtain the username and password along with the data required for the banking information.</a:t>
              </a:r>
              <a:endParaRPr sz="1300" dirty="0"/>
            </a:p>
          </p:txBody>
        </p:sp>
        <p:sp>
          <p:nvSpPr>
            <p:cNvPr id="373" name="Google Shape;373;p6"/>
            <p:cNvSpPr/>
            <p:nvPr/>
          </p:nvSpPr>
          <p:spPr>
            <a:xfrm>
              <a:off x="3992069" y="1182245"/>
              <a:ext cx="221400" cy="291600"/>
            </a:xfrm>
            <a:prstGeom prst="downArrow">
              <a:avLst>
                <a:gd name="adj1" fmla="val 50000"/>
                <a:gd name="adj2" fmla="val 50000"/>
              </a:avLst>
            </a:prstGeom>
            <a:solidFill>
              <a:schemeClr val="accent1"/>
            </a:solidFill>
            <a:ln w="25400" cap="flat" cmpd="sng">
              <a:solidFill>
                <a:srgbClr val="B48E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4" name="Google Shape;374;p6"/>
            <p:cNvSpPr/>
            <p:nvPr/>
          </p:nvSpPr>
          <p:spPr>
            <a:xfrm>
              <a:off x="2526583" y="1436651"/>
              <a:ext cx="3293568" cy="717584"/>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900" dirty="0">
                  <a:solidFill>
                    <a:schemeClr val="dk1"/>
                  </a:solidFill>
                </a:rPr>
                <a:t>Ask the user to </a:t>
              </a:r>
              <a:r>
                <a:rPr lang="en" sz="900" b="0" i="0" u="none" strike="noStrike" cap="none" dirty="0">
                  <a:solidFill>
                    <a:schemeClr val="dk1"/>
                  </a:solidFill>
                  <a:sym typeface="Arial"/>
                </a:rPr>
                <a:t>Select their </a:t>
              </a:r>
              <a:r>
                <a:rPr lang="en" sz="900" dirty="0">
                  <a:solidFill>
                    <a:schemeClr val="dk1"/>
                  </a:solidFill>
                </a:rPr>
                <a:t>area of interest</a:t>
              </a:r>
              <a:r>
                <a:rPr lang="en" sz="1200" dirty="0"/>
                <a:t> </a:t>
              </a:r>
              <a:r>
                <a:rPr lang="en" sz="900" b="0" i="0" u="none" strike="noStrike" cap="none" dirty="0">
                  <a:solidFill>
                    <a:schemeClr val="dk1"/>
                  </a:solidFill>
                  <a:sym typeface="Arial"/>
                </a:rPr>
                <a:t>Like </a:t>
              </a:r>
              <a:r>
                <a:rPr lang="en" sz="900" dirty="0">
                  <a:solidFill>
                    <a:schemeClr val="dk1"/>
                  </a:solidFill>
                </a:rPr>
                <a:t>Hospital</a:t>
              </a:r>
              <a:r>
                <a:rPr lang="en" sz="900" b="0" i="0" u="none" strike="noStrike" cap="none" dirty="0">
                  <a:solidFill>
                    <a:schemeClr val="dk1"/>
                  </a:solidFill>
                  <a:sym typeface="Arial"/>
                </a:rPr>
                <a:t>, Study room, lifestyle etc., </a:t>
              </a:r>
              <a:r>
                <a:rPr lang="en-US" sz="900" b="0" i="0" u="none" strike="noStrike" cap="none" dirty="0">
                  <a:solidFill>
                    <a:schemeClr val="dk1"/>
                  </a:solidFill>
                  <a:sym typeface="Arial"/>
                </a:rPr>
                <a:t>to the chosen fields with N number of objects in the interface</a:t>
              </a:r>
              <a:endParaRPr sz="1200" dirty="0"/>
            </a:p>
          </p:txBody>
        </p:sp>
        <p:sp>
          <p:nvSpPr>
            <p:cNvPr id="379" name="Google Shape;379;p6"/>
            <p:cNvSpPr/>
            <p:nvPr/>
          </p:nvSpPr>
          <p:spPr>
            <a:xfrm>
              <a:off x="2679470" y="2284565"/>
              <a:ext cx="2988000" cy="721500"/>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dirty="0">
                  <a:solidFill>
                    <a:schemeClr val="dk1"/>
                  </a:solidFill>
                  <a:latin typeface="Arial"/>
                  <a:ea typeface="Arial"/>
                  <a:cs typeface="Arial"/>
                  <a:sym typeface="Arial"/>
                </a:rPr>
                <a:t>Click 4 or more objects based on your priority order</a:t>
              </a:r>
              <a:r>
                <a:rPr lang="en-US" sz="1100" b="0" i="0" u="none" strike="noStrike" cap="none" dirty="0">
                  <a:solidFill>
                    <a:schemeClr val="dk1"/>
                  </a:solidFill>
                  <a:latin typeface="Arial"/>
                  <a:ea typeface="Arial"/>
                  <a:cs typeface="Arial"/>
                  <a:sym typeface="Arial"/>
                </a:rPr>
                <a:t>.</a:t>
              </a:r>
              <a:r>
                <a:rPr lang="en-US" sz="1050" b="0" i="0" u="none" strike="noStrike" cap="none" dirty="0">
                  <a:solidFill>
                    <a:schemeClr val="dk1"/>
                  </a:solidFill>
                  <a:latin typeface="Arial"/>
                  <a:ea typeface="Arial"/>
                  <a:cs typeface="Arial"/>
                  <a:sym typeface="Arial"/>
                </a:rPr>
                <a:t> </a:t>
              </a:r>
              <a:endParaRPr lang="en-US" sz="1050" dirty="0"/>
            </a:p>
          </p:txBody>
        </p:sp>
        <p:pic>
          <p:nvPicPr>
            <p:cNvPr id="383" name="Google Shape;383;p6"/>
            <p:cNvPicPr preferRelativeResize="0"/>
            <p:nvPr/>
          </p:nvPicPr>
          <p:blipFill rotWithShape="1">
            <a:blip r:embed="rId3">
              <a:alphaModFix/>
            </a:blip>
            <a:srcRect/>
            <a:stretch/>
          </p:blipFill>
          <p:spPr>
            <a:xfrm>
              <a:off x="4033464" y="3005895"/>
              <a:ext cx="221349" cy="334578"/>
            </a:xfrm>
            <a:prstGeom prst="rect">
              <a:avLst/>
            </a:prstGeom>
            <a:noFill/>
            <a:ln>
              <a:noFill/>
            </a:ln>
          </p:spPr>
        </p:pic>
        <p:sp>
          <p:nvSpPr>
            <p:cNvPr id="386" name="Google Shape;386;p6"/>
            <p:cNvSpPr/>
            <p:nvPr/>
          </p:nvSpPr>
          <p:spPr>
            <a:xfrm>
              <a:off x="3096630" y="3295602"/>
              <a:ext cx="2012277" cy="973575"/>
            </a:xfrm>
            <a:prstGeom prst="diamond">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050" b="0" i="0" u="none" strike="noStrike" cap="none" dirty="0">
                  <a:solidFill>
                    <a:schemeClr val="dk1"/>
                  </a:solidFill>
                  <a:latin typeface="Arial"/>
                  <a:ea typeface="Arial"/>
                  <a:cs typeface="Arial"/>
                  <a:sym typeface="Arial"/>
                </a:rPr>
                <a:t>Is the selected password </a:t>
              </a:r>
              <a:r>
                <a:rPr lang="en" sz="1050" dirty="0">
                  <a:solidFill>
                    <a:schemeClr val="dk1"/>
                  </a:solidFill>
                </a:rPr>
                <a:t>has more than 4 objects</a:t>
              </a:r>
              <a:endParaRPr sz="1200" dirty="0"/>
            </a:p>
          </p:txBody>
        </p:sp>
        <p:sp>
          <p:nvSpPr>
            <p:cNvPr id="390" name="Google Shape;390;p6"/>
            <p:cNvSpPr/>
            <p:nvPr/>
          </p:nvSpPr>
          <p:spPr>
            <a:xfrm>
              <a:off x="3183039" y="4567800"/>
              <a:ext cx="1881000" cy="575700"/>
            </a:xfrm>
            <a:prstGeom prst="ellipse">
              <a:avLst/>
            </a:prstGeom>
            <a:gradFill>
              <a:gsLst>
                <a:gs pos="0">
                  <a:srgbClr val="BABABA"/>
                </a:gs>
                <a:gs pos="35000">
                  <a:srgbClr val="CFCFCF"/>
                </a:gs>
                <a:gs pos="100000">
                  <a:srgbClr val="EDEDED"/>
                </a:gs>
              </a:gsLst>
              <a:lin ang="16200000" scaled="0"/>
            </a:gradFill>
            <a:ln w="9525" cap="flat" cmpd="sng">
              <a:solidFill>
                <a:srgbClr val="13131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dk1"/>
                  </a:solidFill>
                  <a:latin typeface="Arial"/>
                  <a:ea typeface="Arial"/>
                  <a:cs typeface="Arial"/>
                  <a:sym typeface="Arial"/>
                </a:rPr>
                <a:t>Password set successfully</a:t>
              </a:r>
              <a:endParaRPr dirty="0"/>
            </a:p>
          </p:txBody>
        </p:sp>
      </p:grpSp>
      <p:sp>
        <p:nvSpPr>
          <p:cNvPr id="4" name="TextBox 3"/>
          <p:cNvSpPr txBox="1"/>
          <p:nvPr/>
        </p:nvSpPr>
        <p:spPr>
          <a:xfrm>
            <a:off x="5288663" y="3254866"/>
            <a:ext cx="673582" cy="307777"/>
          </a:xfrm>
          <a:prstGeom prst="rect">
            <a:avLst/>
          </a:prstGeom>
          <a:noFill/>
        </p:spPr>
        <p:txBody>
          <a:bodyPr wrap="none" rtlCol="0">
            <a:spAutoFit/>
          </a:bodyPr>
          <a:lstStyle/>
          <a:p>
            <a:r>
              <a:rPr lang="en-US" dirty="0"/>
              <a:t>TRUE</a:t>
            </a:r>
            <a:endParaRPr lang="en-IN" dirty="0"/>
          </a:p>
        </p:txBody>
      </p:sp>
      <p:pic>
        <p:nvPicPr>
          <p:cNvPr id="23" name="Google Shape;383;p6">
            <a:extLst>
              <a:ext uri="{FF2B5EF4-FFF2-40B4-BE49-F238E27FC236}">
                <a16:creationId xmlns:a16="http://schemas.microsoft.com/office/drawing/2014/main" id="{40B5A50F-A4B7-4594-BDDE-CDD2A308C00B}"/>
              </a:ext>
            </a:extLst>
          </p:cNvPr>
          <p:cNvPicPr preferRelativeResize="0"/>
          <p:nvPr/>
        </p:nvPicPr>
        <p:blipFill rotWithShape="1">
          <a:blip r:embed="rId3">
            <a:alphaModFix/>
          </a:blip>
          <a:srcRect/>
          <a:stretch/>
        </p:blipFill>
        <p:spPr>
          <a:xfrm>
            <a:off x="4325163" y="2075656"/>
            <a:ext cx="239694" cy="191054"/>
          </a:xfrm>
          <a:prstGeom prst="rect">
            <a:avLst/>
          </a:prstGeom>
          <a:noFill/>
          <a:ln>
            <a:noFill/>
          </a:ln>
        </p:spPr>
      </p:pic>
      <p:sp>
        <p:nvSpPr>
          <p:cNvPr id="26" name="Google Shape;389;p6">
            <a:extLst>
              <a:ext uri="{FF2B5EF4-FFF2-40B4-BE49-F238E27FC236}">
                <a16:creationId xmlns:a16="http://schemas.microsoft.com/office/drawing/2014/main" id="{E0670CC2-6911-48F1-AF24-DFCCF30F9482}"/>
              </a:ext>
            </a:extLst>
          </p:cNvPr>
          <p:cNvSpPr/>
          <p:nvPr/>
        </p:nvSpPr>
        <p:spPr>
          <a:xfrm>
            <a:off x="975160" y="3816164"/>
            <a:ext cx="2215500" cy="816600"/>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dirty="0"/>
              <a:t>Register button is disabled</a:t>
            </a:r>
          </a:p>
        </p:txBody>
      </p:sp>
      <p:cxnSp>
        <p:nvCxnSpPr>
          <p:cNvPr id="27" name="Google Shape;380;p6">
            <a:extLst>
              <a:ext uri="{FF2B5EF4-FFF2-40B4-BE49-F238E27FC236}">
                <a16:creationId xmlns:a16="http://schemas.microsoft.com/office/drawing/2014/main" id="{C334FEB3-C7EF-4673-9DFE-3D3FB68D042B}"/>
              </a:ext>
            </a:extLst>
          </p:cNvPr>
          <p:cNvCxnSpPr>
            <a:cxnSpLocks/>
            <a:stCxn id="386" idx="1"/>
            <a:endCxn id="26" idx="0"/>
          </p:cNvCxnSpPr>
          <p:nvPr/>
        </p:nvCxnSpPr>
        <p:spPr>
          <a:xfrm rot="10800000" flipV="1">
            <a:off x="2082910" y="3682958"/>
            <a:ext cx="1253926" cy="133206"/>
          </a:xfrm>
          <a:prstGeom prst="curvedConnector2">
            <a:avLst/>
          </a:prstGeom>
          <a:noFill/>
          <a:ln w="9525" cap="flat" cmpd="sng">
            <a:solidFill>
              <a:srgbClr val="F4BF57"/>
            </a:solidFill>
            <a:prstDash val="solid"/>
            <a:round/>
            <a:headEnd type="none" w="sm" len="sm"/>
            <a:tailEnd type="triangle" w="med" len="med"/>
          </a:ln>
        </p:spPr>
      </p:cxnSp>
      <p:sp>
        <p:nvSpPr>
          <p:cNvPr id="29" name="TextBox 28">
            <a:extLst>
              <a:ext uri="{FF2B5EF4-FFF2-40B4-BE49-F238E27FC236}">
                <a16:creationId xmlns:a16="http://schemas.microsoft.com/office/drawing/2014/main" id="{A6FBFA20-945A-4C24-AA8E-4CDF79CEFD56}"/>
              </a:ext>
            </a:extLst>
          </p:cNvPr>
          <p:cNvSpPr txBox="1"/>
          <p:nvPr/>
        </p:nvSpPr>
        <p:spPr>
          <a:xfrm>
            <a:off x="2959969" y="3239786"/>
            <a:ext cx="753732" cy="307777"/>
          </a:xfrm>
          <a:prstGeom prst="rect">
            <a:avLst/>
          </a:prstGeom>
          <a:noFill/>
        </p:spPr>
        <p:txBody>
          <a:bodyPr wrap="none" rtlCol="0">
            <a:spAutoFit/>
          </a:bodyPr>
          <a:lstStyle/>
          <a:p>
            <a:r>
              <a:rPr lang="en-US" dirty="0"/>
              <a:t>FALSE</a:t>
            </a:r>
            <a:endParaRPr lang="en-IN" dirty="0"/>
          </a:p>
        </p:txBody>
      </p:sp>
      <p:sp>
        <p:nvSpPr>
          <p:cNvPr id="30" name="Google Shape;389;p6">
            <a:extLst>
              <a:ext uri="{FF2B5EF4-FFF2-40B4-BE49-F238E27FC236}">
                <a16:creationId xmlns:a16="http://schemas.microsoft.com/office/drawing/2014/main" id="{86F89350-AC6B-4C2F-A829-4B060D684D85}"/>
              </a:ext>
            </a:extLst>
          </p:cNvPr>
          <p:cNvSpPr/>
          <p:nvPr/>
        </p:nvSpPr>
        <p:spPr>
          <a:xfrm>
            <a:off x="5515888" y="3788530"/>
            <a:ext cx="2215500" cy="816600"/>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dirty="0"/>
              <a:t>Register button is enabled</a:t>
            </a:r>
          </a:p>
        </p:txBody>
      </p:sp>
      <p:cxnSp>
        <p:nvCxnSpPr>
          <p:cNvPr id="31" name="Google Shape;380;p6">
            <a:extLst>
              <a:ext uri="{FF2B5EF4-FFF2-40B4-BE49-F238E27FC236}">
                <a16:creationId xmlns:a16="http://schemas.microsoft.com/office/drawing/2014/main" id="{3D7B5E66-A43E-4291-BE15-19393F306188}"/>
              </a:ext>
            </a:extLst>
          </p:cNvPr>
          <p:cNvCxnSpPr>
            <a:cxnSpLocks/>
            <a:stCxn id="386" idx="3"/>
            <a:endCxn id="30" idx="0"/>
          </p:cNvCxnSpPr>
          <p:nvPr/>
        </p:nvCxnSpPr>
        <p:spPr>
          <a:xfrm>
            <a:off x="5515888" y="3682958"/>
            <a:ext cx="1107750" cy="105572"/>
          </a:xfrm>
          <a:prstGeom prst="curvedConnector2">
            <a:avLst/>
          </a:prstGeom>
          <a:noFill/>
          <a:ln w="9525" cap="flat" cmpd="sng">
            <a:solidFill>
              <a:srgbClr val="F4BF57"/>
            </a:solidFill>
            <a:prstDash val="solid"/>
            <a:round/>
            <a:headEnd type="none" w="sm" len="sm"/>
            <a:tailEnd type="triangle" w="med" len="med"/>
          </a:ln>
        </p:spPr>
      </p:cxnSp>
      <p:cxnSp>
        <p:nvCxnSpPr>
          <p:cNvPr id="34" name="Google Shape;380;p6">
            <a:extLst>
              <a:ext uri="{FF2B5EF4-FFF2-40B4-BE49-F238E27FC236}">
                <a16:creationId xmlns:a16="http://schemas.microsoft.com/office/drawing/2014/main" id="{07C805E8-9A95-4E31-8B59-C3EEAE76C89F}"/>
              </a:ext>
            </a:extLst>
          </p:cNvPr>
          <p:cNvCxnSpPr>
            <a:cxnSpLocks/>
            <a:stCxn id="30" idx="4"/>
            <a:endCxn id="390" idx="6"/>
          </p:cNvCxnSpPr>
          <p:nvPr/>
        </p:nvCxnSpPr>
        <p:spPr>
          <a:xfrm rot="5400000">
            <a:off x="5986712" y="4085720"/>
            <a:ext cx="117517" cy="1156337"/>
          </a:xfrm>
          <a:prstGeom prst="curvedConnector2">
            <a:avLst/>
          </a:prstGeom>
          <a:noFill/>
          <a:ln w="9525" cap="flat" cmpd="sng">
            <a:solidFill>
              <a:srgbClr val="F4BF57"/>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idx="4294967295"/>
          </p:nvPr>
        </p:nvSpPr>
        <p:spPr>
          <a:xfrm>
            <a:off x="207716" y="79436"/>
            <a:ext cx="8278800" cy="57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t>Login Flowchart</a:t>
            </a:r>
            <a:endParaRPr sz="2000" dirty="0"/>
          </a:p>
        </p:txBody>
      </p:sp>
      <p:grpSp>
        <p:nvGrpSpPr>
          <p:cNvPr id="3" name="Group 2"/>
          <p:cNvGrpSpPr/>
          <p:nvPr/>
        </p:nvGrpSpPr>
        <p:grpSpPr>
          <a:xfrm>
            <a:off x="3048977" y="369578"/>
            <a:ext cx="4417130" cy="4143384"/>
            <a:chOff x="2562156" y="1444154"/>
            <a:chExt cx="4417130" cy="4143384"/>
          </a:xfrm>
        </p:grpSpPr>
        <p:sp>
          <p:nvSpPr>
            <p:cNvPr id="374" name="Google Shape;374;p6"/>
            <p:cNvSpPr/>
            <p:nvPr/>
          </p:nvSpPr>
          <p:spPr>
            <a:xfrm>
              <a:off x="2562156" y="1444154"/>
              <a:ext cx="3105314" cy="491006"/>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dirty="0"/>
                <a:t>Obtain the username from the user</a:t>
              </a:r>
              <a:endParaRPr sz="1300" dirty="0"/>
            </a:p>
          </p:txBody>
        </p:sp>
        <p:sp>
          <p:nvSpPr>
            <p:cNvPr id="379" name="Google Shape;379;p6"/>
            <p:cNvSpPr/>
            <p:nvPr/>
          </p:nvSpPr>
          <p:spPr>
            <a:xfrm>
              <a:off x="2649360" y="2207185"/>
              <a:ext cx="2930905" cy="491006"/>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Show the chosen Interface</a:t>
              </a:r>
            </a:p>
          </p:txBody>
        </p:sp>
        <p:sp>
          <p:nvSpPr>
            <p:cNvPr id="382" name="Google Shape;382;p6"/>
            <p:cNvSpPr/>
            <p:nvPr/>
          </p:nvSpPr>
          <p:spPr>
            <a:xfrm>
              <a:off x="3992064" y="1929254"/>
              <a:ext cx="221400" cy="289200"/>
            </a:xfrm>
            <a:prstGeom prst="downArrow">
              <a:avLst>
                <a:gd name="adj1" fmla="val 50000"/>
                <a:gd name="adj2" fmla="val 50000"/>
              </a:avLst>
            </a:prstGeom>
            <a:solidFill>
              <a:schemeClr val="accent1"/>
            </a:solidFill>
            <a:ln w="25400" cap="flat" cmpd="sng">
              <a:solidFill>
                <a:srgbClr val="B48E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3" name="Google Shape;383;p6"/>
            <p:cNvPicPr preferRelativeResize="0"/>
            <p:nvPr/>
          </p:nvPicPr>
          <p:blipFill rotWithShape="1">
            <a:blip r:embed="rId3">
              <a:alphaModFix/>
            </a:blip>
            <a:srcRect/>
            <a:stretch/>
          </p:blipFill>
          <p:spPr>
            <a:xfrm>
              <a:off x="3992064" y="2687780"/>
              <a:ext cx="221349" cy="334578"/>
            </a:xfrm>
            <a:prstGeom prst="rect">
              <a:avLst/>
            </a:prstGeom>
            <a:noFill/>
            <a:ln>
              <a:noFill/>
            </a:ln>
          </p:spPr>
        </p:pic>
        <p:sp>
          <p:nvSpPr>
            <p:cNvPr id="384" name="Google Shape;384;p6"/>
            <p:cNvSpPr/>
            <p:nvPr/>
          </p:nvSpPr>
          <p:spPr>
            <a:xfrm>
              <a:off x="2595114" y="2996991"/>
              <a:ext cx="3056700" cy="902700"/>
            </a:xfrm>
            <a:prstGeom prst="ellipse">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dirty="0">
                  <a:solidFill>
                    <a:schemeClr val="dk1"/>
                  </a:solidFill>
                  <a:latin typeface="Arial"/>
                  <a:ea typeface="Arial"/>
                  <a:cs typeface="Arial"/>
                  <a:sym typeface="Arial"/>
                </a:rPr>
                <a:t>Click the objects in the same pattern as same as in the registration process.</a:t>
              </a:r>
              <a:r>
                <a:rPr lang="en" sz="1100" b="0" i="0" u="none" strike="noStrike" cap="none" dirty="0">
                  <a:solidFill>
                    <a:schemeClr val="dk1"/>
                  </a:solidFill>
                  <a:sym typeface="Arial"/>
                </a:rPr>
                <a:t> </a:t>
              </a:r>
              <a:endParaRPr sz="1100" dirty="0"/>
            </a:p>
          </p:txBody>
        </p:sp>
        <p:sp>
          <p:nvSpPr>
            <p:cNvPr id="386" name="Google Shape;386;p6"/>
            <p:cNvSpPr/>
            <p:nvPr/>
          </p:nvSpPr>
          <p:spPr>
            <a:xfrm>
              <a:off x="3183050" y="4180802"/>
              <a:ext cx="1881000" cy="982500"/>
            </a:xfrm>
            <a:prstGeom prst="diamond">
              <a:avLst/>
            </a:prstGeom>
            <a:solidFill>
              <a:srgbClr val="F0F0F0"/>
            </a:solidFill>
            <a:ln w="25400" cap="flat" cmpd="sng">
              <a:solidFill>
                <a:srgbClr val="F2A4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dirty="0">
                  <a:solidFill>
                    <a:schemeClr val="dk1"/>
                  </a:solidFill>
                  <a:latin typeface="Arial"/>
                  <a:ea typeface="Arial"/>
                  <a:cs typeface="Arial"/>
                  <a:sym typeface="Arial"/>
                </a:rPr>
                <a:t>Is the entered password correct?</a:t>
              </a:r>
              <a:endParaRPr dirty="0"/>
            </a:p>
          </p:txBody>
        </p:sp>
        <p:sp>
          <p:nvSpPr>
            <p:cNvPr id="388" name="Google Shape;388;p6"/>
            <p:cNvSpPr/>
            <p:nvPr/>
          </p:nvSpPr>
          <p:spPr>
            <a:xfrm>
              <a:off x="4035922" y="3871198"/>
              <a:ext cx="180000" cy="298800"/>
            </a:xfrm>
            <a:prstGeom prst="downArrow">
              <a:avLst>
                <a:gd name="adj1" fmla="val 50000"/>
                <a:gd name="adj2" fmla="val 50000"/>
              </a:avLst>
            </a:prstGeom>
            <a:solidFill>
              <a:schemeClr val="accent1"/>
            </a:solidFill>
            <a:ln w="25400" cap="flat" cmpd="sng">
              <a:solidFill>
                <a:srgbClr val="B48E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6"/>
            <p:cNvSpPr/>
            <p:nvPr/>
          </p:nvSpPr>
          <p:spPr>
            <a:xfrm>
              <a:off x="5098286" y="5011838"/>
              <a:ext cx="1881000" cy="575700"/>
            </a:xfrm>
            <a:prstGeom prst="ellipse">
              <a:avLst/>
            </a:prstGeom>
            <a:gradFill>
              <a:gsLst>
                <a:gs pos="0">
                  <a:srgbClr val="BABABA"/>
                </a:gs>
                <a:gs pos="35000">
                  <a:srgbClr val="CFCFCF"/>
                </a:gs>
                <a:gs pos="100000">
                  <a:srgbClr val="EDEDED"/>
                </a:gs>
              </a:gsLst>
              <a:lin ang="16200000" scaled="0"/>
            </a:gradFill>
            <a:ln w="9525" cap="flat" cmpd="sng">
              <a:solidFill>
                <a:srgbClr val="13131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dirty="0">
                  <a:solidFill>
                    <a:schemeClr val="dk1"/>
                  </a:solidFill>
                </a:rPr>
                <a:t>Login </a:t>
              </a:r>
              <a:r>
                <a:rPr lang="en" sz="1400" b="0" i="0" u="none" strike="noStrike" cap="none" dirty="0">
                  <a:solidFill>
                    <a:schemeClr val="dk1"/>
                  </a:solidFill>
                  <a:latin typeface="Arial"/>
                  <a:ea typeface="Arial"/>
                  <a:cs typeface="Arial"/>
                  <a:sym typeface="Arial"/>
                </a:rPr>
                <a:t>successfull</a:t>
              </a:r>
              <a:endParaRPr dirty="0"/>
            </a:p>
          </p:txBody>
        </p:sp>
      </p:grpSp>
      <p:cxnSp>
        <p:nvCxnSpPr>
          <p:cNvPr id="19" name="Google Shape;380;p6">
            <a:extLst>
              <a:ext uri="{FF2B5EF4-FFF2-40B4-BE49-F238E27FC236}">
                <a16:creationId xmlns:a16="http://schemas.microsoft.com/office/drawing/2014/main" id="{5B66079C-75B4-44EB-BBB6-E77D9A9F8123}"/>
              </a:ext>
            </a:extLst>
          </p:cNvPr>
          <p:cNvCxnSpPr>
            <a:cxnSpLocks/>
            <a:stCxn id="386" idx="3"/>
            <a:endCxn id="390" idx="0"/>
          </p:cNvCxnSpPr>
          <p:nvPr/>
        </p:nvCxnSpPr>
        <p:spPr>
          <a:xfrm>
            <a:off x="5550871" y="3597476"/>
            <a:ext cx="974736" cy="339786"/>
          </a:xfrm>
          <a:prstGeom prst="curvedConnector2">
            <a:avLst/>
          </a:prstGeom>
          <a:noFill/>
          <a:ln w="9525" cap="flat" cmpd="sng">
            <a:solidFill>
              <a:srgbClr val="F4BF57"/>
            </a:solidFill>
            <a:prstDash val="solid"/>
            <a:round/>
            <a:headEnd type="none" w="sm" len="sm"/>
            <a:tailEnd type="triangle" w="med" len="med"/>
          </a:ln>
        </p:spPr>
      </p:cxnSp>
      <p:sp>
        <p:nvSpPr>
          <p:cNvPr id="21" name="Google Shape;390;p6">
            <a:extLst>
              <a:ext uri="{FF2B5EF4-FFF2-40B4-BE49-F238E27FC236}">
                <a16:creationId xmlns:a16="http://schemas.microsoft.com/office/drawing/2014/main" id="{0582FCB7-47D1-4DE5-BCAE-50277A177A82}"/>
              </a:ext>
            </a:extLst>
          </p:cNvPr>
          <p:cNvSpPr/>
          <p:nvPr/>
        </p:nvSpPr>
        <p:spPr>
          <a:xfrm>
            <a:off x="1644563" y="3932906"/>
            <a:ext cx="1881000" cy="575700"/>
          </a:xfrm>
          <a:prstGeom prst="ellipse">
            <a:avLst/>
          </a:prstGeom>
          <a:gradFill>
            <a:gsLst>
              <a:gs pos="0">
                <a:srgbClr val="BABABA"/>
              </a:gs>
              <a:gs pos="35000">
                <a:srgbClr val="CFCFCF"/>
              </a:gs>
              <a:gs pos="100000">
                <a:srgbClr val="EDEDED"/>
              </a:gs>
            </a:gsLst>
            <a:lin ang="16200000" scaled="0"/>
          </a:gradFill>
          <a:ln w="9525" cap="flat" cmpd="sng">
            <a:solidFill>
              <a:srgbClr val="13131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dirty="0">
                <a:solidFill>
                  <a:schemeClr val="dk1"/>
                </a:solidFill>
              </a:rPr>
              <a:t>Invalid Password</a:t>
            </a:r>
            <a:endParaRPr dirty="0"/>
          </a:p>
        </p:txBody>
      </p:sp>
      <p:cxnSp>
        <p:nvCxnSpPr>
          <p:cNvPr id="22" name="Google Shape;380;p6">
            <a:extLst>
              <a:ext uri="{FF2B5EF4-FFF2-40B4-BE49-F238E27FC236}">
                <a16:creationId xmlns:a16="http://schemas.microsoft.com/office/drawing/2014/main" id="{7424D5AD-F4E5-4102-A97E-4C4C40A2C104}"/>
              </a:ext>
            </a:extLst>
          </p:cNvPr>
          <p:cNvCxnSpPr>
            <a:cxnSpLocks/>
            <a:stCxn id="386" idx="1"/>
            <a:endCxn id="21" idx="0"/>
          </p:cNvCxnSpPr>
          <p:nvPr/>
        </p:nvCxnSpPr>
        <p:spPr>
          <a:xfrm rot="10800000" flipV="1">
            <a:off x="2585063" y="3597476"/>
            <a:ext cx="1084808" cy="335430"/>
          </a:xfrm>
          <a:prstGeom prst="curvedConnector2">
            <a:avLst/>
          </a:prstGeom>
          <a:noFill/>
          <a:ln w="9525" cap="flat" cmpd="sng">
            <a:solidFill>
              <a:srgbClr val="F4BF57"/>
            </a:solidFill>
            <a:prstDash val="solid"/>
            <a:round/>
            <a:headEnd type="none" w="sm" len="sm"/>
            <a:tailEnd type="triangle" w="med" len="med"/>
          </a:ln>
        </p:spPr>
      </p:cxnSp>
      <p:sp>
        <p:nvSpPr>
          <p:cNvPr id="25" name="TextBox 24">
            <a:extLst>
              <a:ext uri="{FF2B5EF4-FFF2-40B4-BE49-F238E27FC236}">
                <a16:creationId xmlns:a16="http://schemas.microsoft.com/office/drawing/2014/main" id="{901A3D90-251E-49A7-BE63-88E0F002D9AD}"/>
              </a:ext>
            </a:extLst>
          </p:cNvPr>
          <p:cNvSpPr txBox="1"/>
          <p:nvPr/>
        </p:nvSpPr>
        <p:spPr>
          <a:xfrm>
            <a:off x="5550871" y="3284297"/>
            <a:ext cx="673582" cy="307777"/>
          </a:xfrm>
          <a:prstGeom prst="rect">
            <a:avLst/>
          </a:prstGeom>
          <a:noFill/>
        </p:spPr>
        <p:txBody>
          <a:bodyPr wrap="none" rtlCol="0">
            <a:spAutoFit/>
          </a:bodyPr>
          <a:lstStyle/>
          <a:p>
            <a:r>
              <a:rPr lang="en-US" dirty="0"/>
              <a:t>TRUE</a:t>
            </a:r>
            <a:endParaRPr lang="en-IN" dirty="0"/>
          </a:p>
        </p:txBody>
      </p:sp>
      <p:sp>
        <p:nvSpPr>
          <p:cNvPr id="26" name="TextBox 25">
            <a:extLst>
              <a:ext uri="{FF2B5EF4-FFF2-40B4-BE49-F238E27FC236}">
                <a16:creationId xmlns:a16="http://schemas.microsoft.com/office/drawing/2014/main" id="{784E56FA-FCD1-41DC-9CD5-6D3339FB2D52}"/>
              </a:ext>
            </a:extLst>
          </p:cNvPr>
          <p:cNvSpPr txBox="1"/>
          <p:nvPr/>
        </p:nvSpPr>
        <p:spPr>
          <a:xfrm>
            <a:off x="2759315" y="3268005"/>
            <a:ext cx="753732" cy="307777"/>
          </a:xfrm>
          <a:prstGeom prst="rect">
            <a:avLst/>
          </a:prstGeom>
          <a:noFill/>
        </p:spPr>
        <p:txBody>
          <a:bodyPr wrap="none" rtlCol="0">
            <a:spAutoFit/>
          </a:bodyPr>
          <a:lstStyle/>
          <a:p>
            <a:r>
              <a:rPr lang="en-US" dirty="0"/>
              <a:t>FALSE</a:t>
            </a:r>
            <a:endParaRPr lang="en-IN" dirty="0"/>
          </a:p>
        </p:txBody>
      </p:sp>
    </p:spTree>
    <p:extLst>
      <p:ext uri="{BB962C8B-B14F-4D97-AF65-F5344CB8AC3E}">
        <p14:creationId xmlns:p14="http://schemas.microsoft.com/office/powerpoint/2010/main" val="141710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359455" y="270014"/>
            <a:ext cx="8449810" cy="2251513"/>
          </a:xfrm>
          <a:prstGeom prst="rect">
            <a:avLst/>
          </a:prstGeom>
          <a:noFill/>
          <a:ln>
            <a:noFill/>
          </a:ln>
        </p:spPr>
        <p:txBody>
          <a:bodyPr spcFirstLastPara="1" wrap="square" lIns="91425" tIns="91425" rIns="91425" bIns="91425" anchor="t" anchorCtr="0">
            <a:noAutofit/>
          </a:bodyPr>
          <a:lstStyle/>
          <a:p>
            <a:r>
              <a:rPr lang="en-US" sz="3200" dirty="0"/>
              <a:t>Tools and framework details</a:t>
            </a:r>
            <a:br>
              <a:rPr lang="en-US" sz="2400" b="0" dirty="0"/>
            </a:br>
            <a:br>
              <a:rPr lang="en-US" sz="2400" b="0" dirty="0"/>
            </a:br>
            <a:r>
              <a:rPr lang="en" sz="2000" dirty="0">
                <a:solidFill>
                  <a:srgbClr val="222222"/>
                </a:solidFill>
                <a:highlight>
                  <a:srgbClr val="FFFFFF"/>
                </a:highlight>
              </a:rPr>
              <a:t>HTML and CSS for front end and python django is used for back end. </a:t>
            </a:r>
            <a:r>
              <a:rPr lang="en-IN" sz="2000" dirty="0">
                <a:solidFill>
                  <a:srgbClr val="222222"/>
                </a:solidFill>
                <a:highlight>
                  <a:srgbClr val="FFFFFF"/>
                </a:highlight>
              </a:rPr>
              <a:t>T</a:t>
            </a:r>
            <a:r>
              <a:rPr lang="en" sz="2000" dirty="0">
                <a:solidFill>
                  <a:srgbClr val="222222"/>
                </a:solidFill>
                <a:highlight>
                  <a:srgbClr val="FFFFFF"/>
                </a:highlight>
              </a:rPr>
              <a:t>he datas are stored in SQLite3.</a:t>
            </a:r>
            <a:br>
              <a:rPr lang="en" sz="2000" dirty="0">
                <a:solidFill>
                  <a:srgbClr val="222222"/>
                </a:solidFill>
                <a:highlight>
                  <a:srgbClr val="FFFFFF"/>
                </a:highlight>
              </a:rPr>
            </a:br>
            <a:br>
              <a:rPr lang="en" sz="2000" dirty="0">
                <a:solidFill>
                  <a:srgbClr val="222222"/>
                </a:solidFill>
                <a:highlight>
                  <a:srgbClr val="FFFFFF"/>
                </a:highlight>
              </a:rPr>
            </a:br>
            <a:r>
              <a:rPr lang="en-US" sz="2800" dirty="0"/>
              <a:t>The algorithms / machine learning models that have been used in the Hackathon prototype</a:t>
            </a:r>
            <a:br>
              <a:rPr lang="en-US" sz="2800" dirty="0"/>
            </a:br>
            <a:br>
              <a:rPr lang="en-US" sz="2800" dirty="0"/>
            </a:br>
            <a:r>
              <a:rPr lang="en" sz="2000" dirty="0">
                <a:solidFill>
                  <a:srgbClr val="222222"/>
                </a:solidFill>
                <a:highlight>
                  <a:srgbClr val="FFFFFF"/>
                </a:highlight>
              </a:rPr>
              <a:t>Hashing Algorithm is used for the encryption and decrytion of the password for strong security.</a:t>
            </a:r>
            <a:endParaRPr sz="2400" dirty="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
          <p:cNvSpPr txBox="1">
            <a:spLocks noGrp="1"/>
          </p:cNvSpPr>
          <p:nvPr>
            <p:ph type="title"/>
          </p:nvPr>
        </p:nvSpPr>
        <p:spPr>
          <a:xfrm>
            <a:off x="255154" y="201450"/>
            <a:ext cx="8280000" cy="4668423"/>
          </a:xfrm>
          <a:prstGeom prst="rect">
            <a:avLst/>
          </a:prstGeom>
          <a:noFill/>
          <a:ln>
            <a:noFill/>
          </a:ln>
        </p:spPr>
        <p:txBody>
          <a:bodyPr spcFirstLastPara="1" wrap="square" lIns="91425" tIns="91425" rIns="91425" bIns="91425" anchor="t" anchorCtr="0">
            <a:noAutofit/>
          </a:bodyPr>
          <a:lstStyle/>
          <a:p>
            <a:r>
              <a:rPr lang="en-US" sz="2000" dirty="0"/>
              <a:t>A write-up on why our application /solution should be considered.</a:t>
            </a:r>
            <a:br>
              <a:rPr lang="en-US" sz="2000" dirty="0"/>
            </a:br>
            <a:br>
              <a:rPr lang="en-US" sz="2800" b="0" dirty="0"/>
            </a:br>
            <a:r>
              <a:rPr lang="en" sz="1800" b="0" dirty="0">
                <a:solidFill>
                  <a:srgbClr val="222222"/>
                </a:solidFill>
                <a:latin typeface="Arial"/>
                <a:ea typeface="Arial"/>
                <a:cs typeface="Arial"/>
                <a:sym typeface="Arial"/>
              </a:rPr>
              <a:t>According to research compiled by 3M, the corporation behind Post-it Notes, visuals are processed 60,000 times faster than text, It’s no surprise that HubSpot’s social-media scientist Dan Zarrella </a:t>
            </a:r>
            <a:r>
              <a:rPr lang="en" sz="1800" dirty="0">
                <a:solidFill>
                  <a:srgbClr val="222222"/>
                </a:solidFill>
                <a:latin typeface="Arial"/>
                <a:ea typeface="Arial"/>
                <a:cs typeface="Arial"/>
                <a:sym typeface="Arial"/>
              </a:rPr>
              <a:t>found that </a:t>
            </a:r>
            <a:r>
              <a:rPr lang="en" sz="1800" b="0" dirty="0">
                <a:solidFill>
                  <a:srgbClr val="222222"/>
                </a:solidFill>
                <a:latin typeface="Arial"/>
                <a:ea typeface="Arial"/>
                <a:cs typeface="Arial"/>
                <a:sym typeface="Arial"/>
              </a:rPr>
              <a:t>images are 94% more likely to be </a:t>
            </a:r>
            <a:r>
              <a:rPr lang="en" sz="1800" dirty="0">
                <a:solidFill>
                  <a:srgbClr val="222222"/>
                </a:solidFill>
                <a:latin typeface="Arial"/>
                <a:ea typeface="Arial"/>
                <a:cs typeface="Arial"/>
                <a:sym typeface="Arial"/>
              </a:rPr>
              <a:t>remembered by people</a:t>
            </a:r>
            <a:r>
              <a:rPr lang="en" sz="1800" b="0" dirty="0">
                <a:solidFill>
                  <a:srgbClr val="222222"/>
                </a:solidFill>
                <a:latin typeface="Arial"/>
                <a:ea typeface="Arial"/>
                <a:cs typeface="Arial"/>
                <a:sym typeface="Arial"/>
              </a:rPr>
              <a:t> than </a:t>
            </a:r>
            <a:r>
              <a:rPr lang="en" sz="1800" dirty="0">
                <a:solidFill>
                  <a:srgbClr val="222222"/>
                </a:solidFill>
                <a:latin typeface="Arial"/>
                <a:ea typeface="Arial"/>
                <a:cs typeface="Arial"/>
                <a:sym typeface="Arial"/>
              </a:rPr>
              <a:t>text</a:t>
            </a:r>
            <a:r>
              <a:rPr lang="en" sz="1800" b="0" dirty="0">
                <a:solidFill>
                  <a:srgbClr val="222222"/>
                </a:solidFill>
                <a:latin typeface="Arial"/>
                <a:ea typeface="Arial"/>
                <a:cs typeface="Arial"/>
                <a:sym typeface="Arial"/>
              </a:rPr>
              <a:t>. </a:t>
            </a:r>
            <a:r>
              <a:rPr lang="en-US" sz="1800" b="0" dirty="0">
                <a:solidFill>
                  <a:srgbClr val="222222"/>
                </a:solidFill>
                <a:highlight>
                  <a:srgbClr val="FFFFFF"/>
                </a:highlight>
              </a:rPr>
              <a:t>People find it simpler to recall a visual pattern than a complex overall password.</a:t>
            </a:r>
            <a:br>
              <a:rPr lang="en-US" sz="1800" b="0" dirty="0">
                <a:solidFill>
                  <a:srgbClr val="222222"/>
                </a:solidFill>
                <a:highlight>
                  <a:srgbClr val="FFFFFF"/>
                </a:highlight>
              </a:rPr>
            </a:br>
            <a:br>
              <a:rPr lang="en-US" sz="1800" b="0" dirty="0">
                <a:solidFill>
                  <a:srgbClr val="222222"/>
                </a:solidFill>
                <a:highlight>
                  <a:srgbClr val="FFFFFF"/>
                </a:highlight>
              </a:rPr>
            </a:br>
            <a:r>
              <a:rPr lang="en-US" sz="1800" b="0" dirty="0">
                <a:solidFill>
                  <a:srgbClr val="222222"/>
                </a:solidFill>
                <a:highlight>
                  <a:srgbClr val="FFFFFF"/>
                </a:highlight>
                <a:latin typeface="+mn-lt"/>
              </a:rPr>
              <a:t>Some senior citizens in our nation struggle to remember complex passwords, so they write them down, keep them, and ask a stranger to help them enter it during the login procedure, making the process insecure. However, majority of elderly people can recall images that are specific to their particular field of interest, therefore we made those images as their password so they wouldn't have to share it with anyone.</a:t>
            </a:r>
            <a:br>
              <a:rPr lang="en-US" sz="1800" b="0" dirty="0">
                <a:solidFill>
                  <a:srgbClr val="222222"/>
                </a:solidFill>
                <a:highlight>
                  <a:srgbClr val="FFFFFF"/>
                </a:highlight>
                <a:latin typeface="+mn-lt"/>
              </a:rPr>
            </a:br>
            <a:br>
              <a:rPr lang="en-US" sz="1600" b="0" dirty="0"/>
            </a:br>
            <a:endParaRPr sz="1600" b="0" dirty="0">
              <a:solidFill>
                <a:srgbClr val="4A4548"/>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
          <p:cNvSpPr txBox="1">
            <a:spLocks noGrp="1"/>
          </p:cNvSpPr>
          <p:nvPr>
            <p:ph type="title"/>
          </p:nvPr>
        </p:nvSpPr>
        <p:spPr>
          <a:xfrm>
            <a:off x="308181" y="499213"/>
            <a:ext cx="8309346" cy="3674788"/>
          </a:xfrm>
          <a:prstGeom prst="rect">
            <a:avLst/>
          </a:prstGeom>
          <a:noFill/>
          <a:ln>
            <a:noFill/>
          </a:ln>
        </p:spPr>
        <p:txBody>
          <a:bodyPr spcFirstLastPara="1" wrap="square" lIns="91425" tIns="91425" rIns="91425" bIns="91425" anchor="t" anchorCtr="0">
            <a:noAutofit/>
          </a:bodyPr>
          <a:lstStyle/>
          <a:p>
            <a:r>
              <a:rPr lang="en-US" sz="2000" b="0" dirty="0">
                <a:solidFill>
                  <a:srgbClr val="222222"/>
                </a:solidFill>
                <a:highlight>
                  <a:srgbClr val="FFFFFF"/>
                </a:highlight>
              </a:rPr>
              <a:t>Give this as a general login password choice initially, after the public response, our idea can be replaced with the general login procedure. Additionally, there is a different technique known as the interactive approach, which involves bringing things closer to one another in order to create a password that is more secure and more interesting to choose. creating more interfaces may give job </a:t>
            </a:r>
            <a:r>
              <a:rPr lang="en-US" sz="2000" b="0" dirty="0" err="1">
                <a:solidFill>
                  <a:srgbClr val="222222"/>
                </a:solidFill>
                <a:highlight>
                  <a:srgbClr val="FFFFFF"/>
                </a:highlight>
              </a:rPr>
              <a:t>oppurtunites</a:t>
            </a:r>
            <a:r>
              <a:rPr lang="en-US" sz="2000" b="0" dirty="0">
                <a:solidFill>
                  <a:srgbClr val="222222"/>
                </a:solidFill>
                <a:highlight>
                  <a:srgbClr val="FFFFFF"/>
                </a:highlight>
              </a:rPr>
              <a:t>.</a:t>
            </a:r>
            <a:br>
              <a:rPr lang="en-US" sz="2000" b="0" dirty="0">
                <a:solidFill>
                  <a:srgbClr val="222222"/>
                </a:solidFill>
                <a:highlight>
                  <a:srgbClr val="FFFFFF"/>
                </a:highlight>
              </a:rPr>
            </a:br>
            <a:br>
              <a:rPr lang="en-US" sz="2000" b="0" dirty="0">
                <a:solidFill>
                  <a:srgbClr val="222222"/>
                </a:solidFill>
                <a:highlight>
                  <a:srgbClr val="FFFFFF"/>
                </a:highlight>
              </a:rPr>
            </a:br>
            <a:r>
              <a:rPr lang="en-US" sz="2000" dirty="0">
                <a:solidFill>
                  <a:schemeClr val="accent2"/>
                </a:solidFill>
                <a:highlight>
                  <a:srgbClr val="FFFFFF"/>
                </a:highlight>
              </a:rPr>
              <a:t>Infrastructure required for setting up the PoC. </a:t>
            </a:r>
            <a:br>
              <a:rPr lang="en-US" sz="2000" dirty="0">
                <a:solidFill>
                  <a:schemeClr val="accent2"/>
                </a:solidFill>
                <a:highlight>
                  <a:srgbClr val="FFFFFF"/>
                </a:highlight>
              </a:rPr>
            </a:br>
            <a:r>
              <a:rPr lang="en-US" sz="2000" b="0" dirty="0">
                <a:solidFill>
                  <a:schemeClr val="tx1"/>
                </a:solidFill>
                <a:highlight>
                  <a:srgbClr val="FFFFFF"/>
                </a:highlight>
              </a:rPr>
              <a:t>we have combined everything and done as a single site if the bank needs to use the password method from our site. Just insert this login and register page over their banking site </a:t>
            </a:r>
            <a:r>
              <a:rPr lang="en-US" sz="2000" b="0" dirty="0" err="1">
                <a:solidFill>
                  <a:schemeClr val="tx1"/>
                </a:solidFill>
                <a:highlight>
                  <a:srgbClr val="FFFFFF"/>
                </a:highlight>
              </a:rPr>
              <a:t>becuase</a:t>
            </a:r>
            <a:r>
              <a:rPr lang="en-US" sz="2000" b="0" dirty="0">
                <a:solidFill>
                  <a:schemeClr val="tx1"/>
                </a:solidFill>
                <a:highlight>
                  <a:srgbClr val="FFFFFF"/>
                </a:highlight>
              </a:rPr>
              <a:t> our site will generally create a password as a normal one in backend which can be used in normal process of a banking site. So, any other special infrastructure is not needed.</a:t>
            </a:r>
            <a:br>
              <a:rPr lang="en-US" sz="2000" b="0" dirty="0">
                <a:solidFill>
                  <a:schemeClr val="tx1"/>
                </a:solidFill>
                <a:highlight>
                  <a:srgbClr val="FFFFFF"/>
                </a:highlight>
              </a:rPr>
            </a:br>
            <a:br>
              <a:rPr lang="en-US" sz="2000" dirty="0">
                <a:solidFill>
                  <a:schemeClr val="tx1"/>
                </a:solidFill>
              </a:rPr>
            </a:br>
            <a:br>
              <a:rPr lang="en-US" sz="2000" dirty="0"/>
            </a:br>
            <a:br>
              <a:rPr lang="en-US" sz="1050" dirty="0"/>
            </a:br>
            <a:endParaRPr lang="en-US" sz="2000" b="0" dirty="0"/>
          </a:p>
        </p:txBody>
      </p:sp>
      <p:sp>
        <p:nvSpPr>
          <p:cNvPr id="396" name="Google Shape;396;p7"/>
          <p:cNvSpPr txBox="1"/>
          <p:nvPr/>
        </p:nvSpPr>
        <p:spPr>
          <a:xfrm>
            <a:off x="308181" y="115624"/>
            <a:ext cx="8238600" cy="1058122"/>
          </a:xfrm>
          <a:prstGeom prst="rect">
            <a:avLst/>
          </a:prstGeom>
          <a:noFill/>
          <a:ln>
            <a:noFill/>
          </a:ln>
        </p:spPr>
        <p:txBody>
          <a:bodyPr spcFirstLastPara="1" wrap="square" lIns="91425" tIns="91425" rIns="91425" bIns="91425" anchor="t" anchorCtr="0">
            <a:noAutofit/>
          </a:bodyPr>
          <a:lstStyle/>
          <a:p>
            <a:r>
              <a:rPr lang="en-US" sz="2000" b="1" dirty="0">
                <a:solidFill>
                  <a:schemeClr val="accent2"/>
                </a:solidFill>
              </a:rPr>
              <a:t>Ability to scale-up in enterprise grade environment.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5A89-A662-4E34-A6F6-B531D53B7A02}"/>
              </a:ext>
            </a:extLst>
          </p:cNvPr>
          <p:cNvSpPr>
            <a:spLocks noGrp="1"/>
          </p:cNvSpPr>
          <p:nvPr>
            <p:ph type="title"/>
          </p:nvPr>
        </p:nvSpPr>
        <p:spPr/>
        <p:txBody>
          <a:bodyPr/>
          <a:lstStyle/>
          <a:p>
            <a:endParaRPr lang="en-IN"/>
          </a:p>
        </p:txBody>
      </p:sp>
      <p:pic>
        <p:nvPicPr>
          <p:cNvPr id="4" name="VN20221106_184341(0)">
            <a:hlinkClick r:id="" action="ppaction://media"/>
            <a:extLst>
              <a:ext uri="{FF2B5EF4-FFF2-40B4-BE49-F238E27FC236}">
                <a16:creationId xmlns:a16="http://schemas.microsoft.com/office/drawing/2014/main" id="{1B6EE0C4-C2A6-4EAC-8B71-CBE5C2B4B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52298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9"/>
          <p:cNvSpPr txBox="1">
            <a:spLocks noGrp="1"/>
          </p:cNvSpPr>
          <p:nvPr>
            <p:ph type="title"/>
          </p:nvPr>
        </p:nvSpPr>
        <p:spPr>
          <a:xfrm>
            <a:off x="339712" y="1043623"/>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t>Thank You</a:t>
            </a:r>
            <a:endParaRPr sz="3600" dirty="0"/>
          </a:p>
        </p:txBody>
      </p:sp>
      <p:sp>
        <p:nvSpPr>
          <p:cNvPr id="408" name="Google Shape;408;p9"/>
          <p:cNvSpPr txBox="1">
            <a:spLocks noGrp="1"/>
          </p:cNvSpPr>
          <p:nvPr>
            <p:ph type="subTitle" idx="1"/>
          </p:nvPr>
        </p:nvSpPr>
        <p:spPr>
          <a:xfrm>
            <a:off x="339712" y="1990336"/>
            <a:ext cx="4682344" cy="263303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 sz="1500" dirty="0"/>
              <a:t>Team member :</a:t>
            </a:r>
            <a:endParaRPr dirty="0"/>
          </a:p>
          <a:p>
            <a:pPr marL="0" lvl="0" indent="0" algn="l" rtl="0">
              <a:lnSpc>
                <a:spcPct val="150000"/>
              </a:lnSpc>
              <a:spcBef>
                <a:spcPts val="1600"/>
              </a:spcBef>
              <a:spcAft>
                <a:spcPts val="0"/>
              </a:spcAft>
              <a:buSzPts val="1800"/>
              <a:buNone/>
            </a:pPr>
            <a:r>
              <a:rPr lang="en" sz="1500" dirty="0"/>
              <a:t>Lokesh C (Leader)</a:t>
            </a:r>
            <a:endParaRPr sz="1500" dirty="0"/>
          </a:p>
          <a:p>
            <a:pPr marL="0" lvl="0" indent="0" algn="l" rtl="0">
              <a:lnSpc>
                <a:spcPct val="150000"/>
              </a:lnSpc>
              <a:spcBef>
                <a:spcPts val="1600"/>
              </a:spcBef>
              <a:spcAft>
                <a:spcPts val="0"/>
              </a:spcAft>
              <a:buSzPts val="1800"/>
              <a:buNone/>
            </a:pPr>
            <a:r>
              <a:rPr lang="en" sz="1500" dirty="0"/>
              <a:t>Murugappan PR</a:t>
            </a:r>
            <a:endParaRPr dirty="0"/>
          </a:p>
          <a:p>
            <a:pPr marL="0" lvl="0" indent="0" algn="l" rtl="0">
              <a:lnSpc>
                <a:spcPct val="150000"/>
              </a:lnSpc>
              <a:spcBef>
                <a:spcPts val="1600"/>
              </a:spcBef>
              <a:spcAft>
                <a:spcPts val="0"/>
              </a:spcAft>
              <a:buSzPts val="1800"/>
              <a:buNone/>
            </a:pPr>
            <a:r>
              <a:rPr lang="en" sz="1500" dirty="0"/>
              <a:t>Hari Krishnan C M</a:t>
            </a:r>
          </a:p>
          <a:p>
            <a:pPr marL="0" lvl="0" indent="0" algn="l" rtl="0">
              <a:lnSpc>
                <a:spcPct val="150000"/>
              </a:lnSpc>
              <a:spcBef>
                <a:spcPts val="1600"/>
              </a:spcBef>
              <a:spcAft>
                <a:spcPts val="0"/>
              </a:spcAft>
              <a:buSzPts val="1800"/>
              <a:buNone/>
            </a:pPr>
            <a:r>
              <a:rPr lang="en" sz="1500"/>
              <a:t>Maaneesha S</a:t>
            </a:r>
            <a:endParaRPr sz="1500" dirty="0"/>
          </a:p>
          <a:p>
            <a:pPr marL="0" lvl="0" indent="0" algn="l" rtl="0">
              <a:lnSpc>
                <a:spcPct val="150000"/>
              </a:lnSpc>
              <a:spcBef>
                <a:spcPts val="1600"/>
              </a:spcBef>
              <a:spcAft>
                <a:spcPts val="1600"/>
              </a:spcAft>
              <a:buSzPts val="1800"/>
              <a:buNone/>
            </a:pPr>
            <a:endParaRPr sz="1500" dirty="0"/>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620</Words>
  <Application>Microsoft Office PowerPoint</Application>
  <PresentationFormat>On-screen Show (16:9)</PresentationFormat>
  <Paragraphs>38</Paragraphs>
  <Slides>9</Slides>
  <Notes>8</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Trebuchet MS</vt:lpstr>
      <vt:lpstr>Lato</vt:lpstr>
      <vt:lpstr>Lato Black</vt:lpstr>
      <vt:lpstr>Arial</vt:lpstr>
      <vt:lpstr>TI Template</vt:lpstr>
      <vt:lpstr>TI Template</vt:lpstr>
      <vt:lpstr>Bank of Baroda Hackathon - 2022                       </vt:lpstr>
      <vt:lpstr>Problem Statement Case 6 - Alternate Authentication </vt:lpstr>
      <vt:lpstr>Registration Flowchart</vt:lpstr>
      <vt:lpstr>Login Flowchart</vt:lpstr>
      <vt:lpstr>Tools and framework details  HTML and CSS for front end and python django is used for back end. The datas are stored in SQLite3.  The algorithms / machine learning models that have been used in the Hackathon prototype  Hashing Algorithm is used for the encryption and decrytion of the password for strong security.</vt:lpstr>
      <vt:lpstr>A write-up on why our application /solution should be considered.  According to research compiled by 3M, the corporation behind Post-it Notes, visuals are processed 60,000 times faster than text, It’s no surprise that HubSpot’s social-media scientist Dan Zarrella found that images are 94% more likely to be remembered by people than text. People find it simpler to recall a visual pattern than a complex overall password.  Some senior citizens in our nation struggle to remember complex passwords, so they write them down, keep them, and ask a stranger to help them enter it during the login procedure, making the process insecure. However, majority of elderly people can recall images that are specific to their particular field of interest, therefore we made those images as their password so they wouldn't have to share it with anyone.  </vt:lpstr>
      <vt:lpstr>Give this as a general login password choice initially, after the public response, our idea can be replaced with the general login procedure. Additionally, there is a different technique known as the interactive approach, which involves bringing things closer to one another in order to create a password that is more secure and more interesting to choose. creating more interfaces may give job oppurtunites.  Infrastructure required for setting up the PoC.  we have combined everything and done as a single site if the bank needs to use the password method from our site. Just insert this login and register page over their banking site becuase our site will generally create a password as a normal one in backend which can be used in normal process of a banking site. So, any other special infrastructure is not needed.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Lokesh C</dc:creator>
  <cp:lastModifiedBy>Hari .</cp:lastModifiedBy>
  <cp:revision>24</cp:revision>
  <dcterms:modified xsi:type="dcterms:W3CDTF">2022-11-06T14:42:37Z</dcterms:modified>
</cp:coreProperties>
</file>